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43DBE-0E8C-4D06-BB6D-B383A4957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AE79E3-5F23-482E-BFDE-1CFC3F183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731CED-8807-41DE-9B07-404179E9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6B357C-800D-4C8A-8B91-12BC52D3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3E35BF-C0D6-446C-89B1-5BFF1D41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750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A4359-0F5A-4656-858A-342E885D3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557D3F-53D9-4BAE-8320-8F959EB8F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3DF2F0-184F-404E-BE7D-C3C338071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3F6E5F-5CCA-40E0-A815-9274CF407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CC69B8-2E5A-4925-A2F7-548AACEE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3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823321-CFE2-4806-BAFF-A0F4748289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95BB7C-D812-4DD4-8BB8-442A9BD58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5B319F-D03C-48EE-A7D0-4F2DABE09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A4179-C936-44FF-A3E8-ACFF8A77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7C6B9A-1B26-46C3-B6F1-FBB1CB2C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0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2FC09-F376-4D1D-AF1A-630DDB3F2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8F46B-6F16-42F6-937D-E564222B3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A504CD-DD05-491B-939C-EEF0AB2CA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A27193-F830-42A0-B529-55E535BC6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1BD3DE-42D2-4F44-ABBE-291BB27B3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550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19BF7-1274-42C9-A1F5-F85EBF55D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B9898-4CD4-4E0E-AFF0-22373E54A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EF1128-066A-46FD-958E-EB70FBA61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DFCCFF-FE28-4506-B064-A3F760024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704CE6-FA0F-45D0-BF90-21546E53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05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61599-3A49-43ED-BFA6-8EA4F0FAB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0C4B89-A171-4959-BC89-6BA382C29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D2E18C-31FC-4202-BFCF-EABC3F4FF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03A523-C672-4F97-BA1B-6B6ADCC18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BCBDD1-E61F-40D5-9182-B6E368FE3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F9AFC9-7810-4D62-B891-65E27861B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0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5205ED-DFFB-4470-AC51-FB394664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577657-3218-4DAA-93AE-1AD02C5AE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3084BC-6958-4E92-B6E3-9EEE7E331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D97517-A0C1-4C81-ADC8-3EC5C98EE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5FCE764-8BD1-486E-9055-B2D00C648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A9C3FF-AD04-4732-86AB-2E9787B8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75C447-0E00-4A76-8A1E-C44890C4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ABD3F2-33F5-4D21-89FD-08CEE393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5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B5140-C6C9-4527-8681-7F864CE4F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BF4B83-FFAE-4917-9148-11E3F339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815589C-16CE-4FAE-8B17-32F55E325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BD799A-24F3-4077-AE24-59E15F2D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12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BEDD86-187A-4DD9-A5CA-5D99A8E2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864A90-DD67-4BA8-9BCC-3854A5036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1878912-909C-4317-851A-3D5B737A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52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F8B07-3985-40D5-B9B4-AAF621FCF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0A9EB-3B2C-43A0-AE83-84179997C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CE355D-A378-42AB-8D5B-63722D9CB5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F04CD4-D0B8-4C03-B208-7312C4F1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52C16B-7641-44A9-9692-F4D7077A4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84B2CA-7B01-41FA-8543-412B10A1A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64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175B6E-4BA0-4B5E-B3D7-A6FDD22FC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52BBBC-6449-498B-AEBC-AC59FBDC69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AF7BA3-F3EE-4107-9795-8492A3EC7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E326F9-DB7B-466E-AE81-413CBEAE9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C19F6E-9851-41E8-821D-5B989F08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65CD70-73F7-44DA-927A-CCABCBADA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3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D3335-25DA-4D92-8BAC-9BFA6A33C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FF851-0190-42FC-AF1E-4AC75858B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F7EE5-9C7D-405F-B90F-0B95CEE08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017B0-B0F8-43D5-97AC-1BB917238B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D3B7F9-227E-4562-833A-7BB71343B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1559F4-59C8-4CD8-B83F-2B563D851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DA7F3-0BE6-4D23-821F-548345375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89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494A3-B55E-40CC-8B4E-D490F0FF29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972" y="458927"/>
            <a:ext cx="11032055" cy="1115229"/>
          </a:xfrm>
        </p:spPr>
        <p:txBody>
          <a:bodyPr>
            <a:noAutofit/>
          </a:bodyPr>
          <a:lstStyle/>
          <a:p>
            <a:pPr algn="l"/>
            <a:r>
              <a:rPr lang="ru-RU" sz="4000" b="1" dirty="0"/>
              <a:t>Бросок по воротам </a:t>
            </a:r>
            <a:r>
              <a:rPr lang="ru-RU" sz="4000" dirty="0"/>
              <a:t>– направление шайбы в сторону ворот соперника.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012A15-ACA5-49DA-84EB-DC85423AE4B0}"/>
              </a:ext>
            </a:extLst>
          </p:cNvPr>
          <p:cNvSpPr/>
          <p:nvPr/>
        </p:nvSpPr>
        <p:spPr>
          <a:xfrm>
            <a:off x="336411" y="3008358"/>
            <a:ext cx="56699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Фиксируются следующие типы бросков: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в створ,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мимо,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блокированные броски.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238394-1A2F-4DFD-92A2-D2D8795E5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9" y="2396969"/>
            <a:ext cx="5883306" cy="392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0370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664656-1E35-4AA2-9423-A28D64233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73" y="183256"/>
            <a:ext cx="11306453" cy="435133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з) Потеря контроля над шайбой при выполнении штрафного броска, которая произошла в результате действий вратаря (например, выставление клюшки), фиксируется как бросок в створ.</a:t>
            </a:r>
          </a:p>
          <a:p>
            <a:endParaRPr lang="ru-RU" dirty="0"/>
          </a:p>
        </p:txBody>
      </p:sp>
      <p:pic>
        <p:nvPicPr>
          <p:cNvPr id="4" name="Буллит отбор вратарем">
            <a:hlinkClick r:id="" action="ppaction://media"/>
            <a:extLst>
              <a:ext uri="{FF2B5EF4-FFF2-40B4-BE49-F238E27FC236}">
                <a16:creationId xmlns:a16="http://schemas.microsoft.com/office/drawing/2014/main" id="{AD2ABACE-5974-4FDF-B170-9147525F49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83436" y="850468"/>
            <a:ext cx="9425127" cy="530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29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B7B09-48E2-41F8-881C-6B719DD2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702"/>
            <a:ext cx="10515600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ru-RU" sz="1800" dirty="0">
                <a:latin typeface="+mn-lt"/>
                <a:ea typeface="+mn-ea"/>
                <a:cs typeface="+mn-cs"/>
              </a:rPr>
              <a:t>и) (Рекомендация). Если не представляется возможным визуально определить, направлена ли была отраженная шайба в створ ворот, то следует зафиксировать такой бросок "в пользу вратаря", то есть как бросок в створ. </a:t>
            </a:r>
          </a:p>
        </p:txBody>
      </p:sp>
      <p:pic>
        <p:nvPicPr>
          <p:cNvPr id="5" name="мимо но в створ 1 (online-video-cutter.com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18DA45F9-C19D-4E80-97CA-19F988E9D90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4101" y="1363986"/>
            <a:ext cx="8363798" cy="4704530"/>
          </a:xfrm>
        </p:spPr>
      </p:pic>
    </p:spTree>
    <p:extLst>
      <p:ext uri="{BB962C8B-B14F-4D97-AF65-F5344CB8AC3E}">
        <p14:creationId xmlns:p14="http://schemas.microsoft.com/office/powerpoint/2010/main" val="294157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204E3B-8AD5-4625-A48C-1E61A4DE50B3}"/>
              </a:ext>
            </a:extLst>
          </p:cNvPr>
          <p:cNvSpPr/>
          <p:nvPr/>
        </p:nvSpPr>
        <p:spPr>
          <a:xfrm>
            <a:off x="381739" y="310719"/>
            <a:ext cx="115853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Особая ситуация.</a:t>
            </a: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В ситуациях, когда взятие ворот осталось незамеченным арбитрами в поле, и игра была остановлена только после подачи сигнала с судейского столика, а также в ситуациях с засчитанными голами после запросов, официальное время матча устанавливается на отметку взятия ворот. Нарушение правил, зафиксированное на этом отрезке времени (после взятия ворот до остановки матча), не отменяется, а его началом является время взятия ворот. Все статистические  данные, за исключением нарушения правил, собранные на этом игровом отрезке, должны быть удалены, а таймер игры переведён на отметку взятия ворот. </a:t>
            </a:r>
          </a:p>
        </p:txBody>
      </p:sp>
    </p:spTree>
    <p:extLst>
      <p:ext uri="{BB962C8B-B14F-4D97-AF65-F5344CB8AC3E}">
        <p14:creationId xmlns:p14="http://schemas.microsoft.com/office/powerpoint/2010/main" val="3712560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8F7DF-0469-4EF9-9734-54E08D41C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22" y="182245"/>
            <a:ext cx="11822654" cy="1325563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+mn-lt"/>
                <a:ea typeface="+mn-ea"/>
                <a:cs typeface="+mn-cs"/>
              </a:rPr>
              <a:t>Бросок в створ ворот </a:t>
            </a:r>
            <a:r>
              <a:rPr lang="ru-RU" sz="1800" dirty="0">
                <a:latin typeface="+mn-lt"/>
                <a:ea typeface="+mn-ea"/>
                <a:cs typeface="+mn-cs"/>
              </a:rPr>
              <a:t>– направление или движение шайбы в пространство (ворота соперника), ограниченное стойками и перекладиной (створ), после которого шайба либо заходит в него - пересекает линию ворот, либо могла зайти, если бы вратарь её не остановил.</a:t>
            </a:r>
            <a:br>
              <a:rPr lang="ru-RU" sz="1400" dirty="0"/>
            </a:br>
            <a:br>
              <a:rPr lang="ru-RU" sz="1400" dirty="0"/>
            </a:br>
            <a:endParaRPr lang="ru-RU" sz="1400" dirty="0"/>
          </a:p>
        </p:txBody>
      </p:sp>
      <p:pic>
        <p:nvPicPr>
          <p:cNvPr id="9" name="2026-07-08 19-44-45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F5CD240B-B6B8-4C4C-8B86-3D45AA4905C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0124" y="1102685"/>
            <a:ext cx="8871751" cy="4990247"/>
          </a:xfrm>
        </p:spPr>
      </p:pic>
    </p:spTree>
    <p:extLst>
      <p:ext uri="{BB962C8B-B14F-4D97-AF65-F5344CB8AC3E}">
        <p14:creationId xmlns:p14="http://schemas.microsoft.com/office/powerpoint/2010/main" val="281481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2B263-362D-45A6-BAEF-0D141CC98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180" y="664157"/>
            <a:ext cx="10515600" cy="1325563"/>
          </a:xfrm>
        </p:spPr>
        <p:txBody>
          <a:bodyPr>
            <a:normAutofit/>
          </a:bodyPr>
          <a:lstStyle/>
          <a:p>
            <a:r>
              <a:rPr lang="ru-RU" sz="1600" i="1" dirty="0">
                <a:latin typeface="+mn-lt"/>
                <a:ea typeface="+mn-ea"/>
                <a:cs typeface="+mn-cs"/>
              </a:rPr>
              <a:t>Выброс шайбы из зоны, фиксируемый, как бросок в створ</a:t>
            </a:r>
            <a:r>
              <a:rPr lang="en-US" sz="1600" i="1" dirty="0">
                <a:latin typeface="+mn-lt"/>
                <a:ea typeface="+mn-ea"/>
                <a:cs typeface="+mn-cs"/>
              </a:rPr>
              <a:t>:</a:t>
            </a:r>
            <a:endParaRPr lang="ru-RU" sz="1600" i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FD3C831-AC1D-4371-83DA-BD7982E76FC3}"/>
              </a:ext>
            </a:extLst>
          </p:cNvPr>
          <p:cNvSpPr/>
          <p:nvPr/>
        </p:nvSpPr>
        <p:spPr>
          <a:xfrm>
            <a:off x="1149178" y="5696465"/>
            <a:ext cx="7389341" cy="7964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332618-7774-4B46-A302-DDF2250088CC}"/>
              </a:ext>
            </a:extLst>
          </p:cNvPr>
          <p:cNvSpPr/>
          <p:nvPr/>
        </p:nvSpPr>
        <p:spPr>
          <a:xfrm>
            <a:off x="838199" y="5696465"/>
            <a:ext cx="10753042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  <a:p>
            <a:endParaRPr lang="ru-RU" dirty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i="1" dirty="0"/>
              <a:t>Почему это важно: любое направление шайбы в сторону ворот может стать голевым броском.</a:t>
            </a:r>
          </a:p>
        </p:txBody>
      </p:sp>
      <p:pic>
        <p:nvPicPr>
          <p:cNvPr id="4" name="Бросок со своей зоны">
            <a:hlinkClick r:id="" action="ppaction://media"/>
            <a:extLst>
              <a:ext uri="{FF2B5EF4-FFF2-40B4-BE49-F238E27FC236}">
                <a16:creationId xmlns:a16="http://schemas.microsoft.com/office/drawing/2014/main" id="{ABCE7C38-D0AC-4069-AC85-6F3A67239E9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7242" y="1482631"/>
            <a:ext cx="8237516" cy="4633498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EF788C-B992-40BE-B6D0-75C5D7FAC5EB}"/>
              </a:ext>
            </a:extLst>
          </p:cNvPr>
          <p:cNvSpPr/>
          <p:nvPr/>
        </p:nvSpPr>
        <p:spPr>
          <a:xfrm>
            <a:off x="71021" y="2894"/>
            <a:ext cx="120026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600" dirty="0"/>
              <a:t>При этом не имеют значения дистанция и зона площадки, из которой направлена шайба. Таким образом, направление (выброс) шайбы из зоны защиты, рикошеты от игроков, а также, направление шайбы, рассчитанное на рикошет (в том числе с отрицательного угла), при котором окончательная траектория движения шайбы лежит в створ ворот с последующей остановкой или отражением шайбы вратарём, фиксируются как броски в створ.</a:t>
            </a:r>
          </a:p>
        </p:txBody>
      </p:sp>
    </p:spTree>
    <p:extLst>
      <p:ext uri="{BB962C8B-B14F-4D97-AF65-F5344CB8AC3E}">
        <p14:creationId xmlns:p14="http://schemas.microsoft.com/office/powerpoint/2010/main" val="26400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A05361-A752-4DD6-BA9D-AEB9C62A3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08" y="136077"/>
            <a:ext cx="11496582" cy="1325563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n-lt"/>
                <a:ea typeface="+mn-ea"/>
                <a:cs typeface="+mn-cs"/>
              </a:rPr>
              <a:t>Рикошет от игрока, при котором шайба, изначально направленная мимо ворот, меняет траекторию и движется в створ ворот, вынуждая вратаря вступить в игру и ликвидировать угрозу взятия ворот, фиксируется в статистике как бросок в створ, автором которого является хоккеист соперника, коснувшимся шайбы последним.</a:t>
            </a:r>
          </a:p>
        </p:txBody>
      </p:sp>
      <p:pic>
        <p:nvPicPr>
          <p:cNvPr id="6" name="Бросок рикошет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E35039AD-0906-4EC6-AA83-455127D90F8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5324" y="1461640"/>
            <a:ext cx="8541351" cy="4804401"/>
          </a:xfrm>
        </p:spPr>
      </p:pic>
    </p:spTree>
    <p:extLst>
      <p:ext uri="{BB962C8B-B14F-4D97-AF65-F5344CB8AC3E}">
        <p14:creationId xmlns:p14="http://schemas.microsoft.com/office/powerpoint/2010/main" val="147153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C6779-EA51-4747-AF51-9970112B4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89" y="142705"/>
            <a:ext cx="10480589" cy="3428398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br>
              <a:rPr lang="ru-RU" sz="1800" dirty="0">
                <a:latin typeface="+mn-lt"/>
                <a:ea typeface="+mn-ea"/>
                <a:cs typeface="+mn-cs"/>
              </a:rPr>
            </a:br>
            <a:r>
              <a:rPr lang="ru-RU" sz="2400" b="1" dirty="0">
                <a:latin typeface="+mn-lt"/>
                <a:ea typeface="+mn-ea"/>
                <a:cs typeface="+mn-cs"/>
              </a:rPr>
              <a:t>Бросок мимо </a:t>
            </a:r>
            <a:r>
              <a:rPr lang="ru-RU" sz="2400" dirty="0">
                <a:latin typeface="+mn-lt"/>
                <a:ea typeface="+mn-ea"/>
                <a:cs typeface="+mn-cs"/>
              </a:rPr>
              <a:t>– это направление шайбы в сторону ворот, не попадающее под категорию заблокированных бросков, при котором траектория движения шайбы не лежит в створ ворот. Максимальное расстояние для бросков мимо фиксируется на ширину ворот по обе стороны от стоек и на высоту ворот вверх от перекладины.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6019169-4FBE-4635-9ED0-5C250A647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453" y="4014926"/>
            <a:ext cx="2905125" cy="2276475"/>
          </a:xfrm>
        </p:spPr>
      </p:pic>
    </p:spTree>
    <p:extLst>
      <p:ext uri="{BB962C8B-B14F-4D97-AF65-F5344CB8AC3E}">
        <p14:creationId xmlns:p14="http://schemas.microsoft.com/office/powerpoint/2010/main" val="677632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15446B-672D-42DA-B4E2-F5C0CC05E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73" y="284085"/>
            <a:ext cx="10945427" cy="58928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Разъяснения по фиксации бросков по воротам:</a:t>
            </a:r>
          </a:p>
          <a:p>
            <a:endParaRPr lang="ru-RU" sz="1600" dirty="0"/>
          </a:p>
          <a:p>
            <a:pPr marL="0" indent="0">
              <a:buNone/>
            </a:pPr>
            <a:r>
              <a:rPr lang="ru-RU" sz="1800" dirty="0"/>
              <a:t>а) Гол всегда фиксируется как бросок в створ.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б) Направление шайбы в створ ворот без отрыва шайбы от крюка клюшки хоккеиста (например, когда атакующий игрок, находясь за воротами соперника, совершает действие, направленное на занесение шайбы по воздуху в створ ворот на крюке своей клюшки (лакросс) фиксируется как бросок в створ.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в) Прямое попадание шайбы в одну из частей каркаса ворот (например, стойки и перекладину) фиксируется как бросок мимо. 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/>
              <a:t>г) Ситуация, при которой шайба, направленная в створ ворот, после отскока от вратаря попадает в одну из частей каркаса ворот, фиксируется как отраженный бросок.</a:t>
            </a:r>
          </a:p>
        </p:txBody>
      </p:sp>
    </p:spTree>
    <p:extLst>
      <p:ext uri="{BB962C8B-B14F-4D97-AF65-F5344CB8AC3E}">
        <p14:creationId xmlns:p14="http://schemas.microsoft.com/office/powerpoint/2010/main" val="114606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579B9-5FB3-4AAE-A87F-9EA750E75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52" y="365125"/>
            <a:ext cx="11638626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ru-RU" sz="1800" dirty="0">
                <a:latin typeface="+mn-lt"/>
                <a:ea typeface="+mn-ea"/>
                <a:cs typeface="+mn-cs"/>
              </a:rPr>
              <a:t>д) Бросок игроком атакующей команды, совершенный из пространства за линией ворот в зоне атаки, рассчитанный на отскок от вратаря, при котором вратарь фактически вступил в игру и коснулся шайбы, фиксируется как бросок в створ. </a:t>
            </a:r>
          </a:p>
        </p:txBody>
      </p:sp>
      <p:pic>
        <p:nvPicPr>
          <p:cNvPr id="6" name="Бросок за линией ворот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DB6422D8-8337-46FD-8E31-1BD5CF8CEDD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54051" y="1577048"/>
            <a:ext cx="8283898" cy="4659587"/>
          </a:xfrm>
        </p:spPr>
      </p:pic>
    </p:spTree>
    <p:extLst>
      <p:ext uri="{BB962C8B-B14F-4D97-AF65-F5344CB8AC3E}">
        <p14:creationId xmlns:p14="http://schemas.microsoft.com/office/powerpoint/2010/main" val="189075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56D9ED-BC50-4B89-881E-1B1BF7C87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373" y="365125"/>
            <a:ext cx="11363417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ru-RU" sz="1800" dirty="0">
                <a:latin typeface="+mn-lt"/>
                <a:ea typeface="+mn-ea"/>
                <a:cs typeface="+mn-cs"/>
              </a:rPr>
              <a:t>е) Передача, выполненная игроком атакующей команды из пространства за линией ворот в зоне атаки, в район площади ворот и «пятачка», при котором вратарь фактически вступил в игру и коснулся шайбы (например, положил клюшку на лёд и изменил направление шайбы), не фиксируется как бросок в створ или бросок мимо.</a:t>
            </a:r>
          </a:p>
        </p:txBody>
      </p:sp>
      <p:pic>
        <p:nvPicPr>
          <p:cNvPr id="3" name="бросок перехват">
            <a:hlinkClick r:id="" action="ppaction://media"/>
            <a:extLst>
              <a:ext uri="{FF2B5EF4-FFF2-40B4-BE49-F238E27FC236}">
                <a16:creationId xmlns:a16="http://schemas.microsoft.com/office/drawing/2014/main" id="{8F7251D8-18C7-47CB-94C8-3BA338ED92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3116" y="1486500"/>
            <a:ext cx="8585768" cy="482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8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69D0CD-2718-46B6-ABA2-51DE446E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8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ж) Потеря контроля над шайбой при выполнении штрафного броска, при котором шайба сходит с крюка клюшки и проходит мимо створа ворот, фиксируется как бросок мимо</a:t>
            </a:r>
          </a:p>
          <a:p>
            <a:endParaRPr lang="ru-RU" sz="1600" dirty="0"/>
          </a:p>
        </p:txBody>
      </p:sp>
      <p:pic>
        <p:nvPicPr>
          <p:cNvPr id="2" name="2026-07-14 12-22-37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7ECF7723-980D-4A1A-8D7B-E96DA9AF82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804917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7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688</Words>
  <Application>Microsoft Office PowerPoint</Application>
  <PresentationFormat>Широкоэкранный</PresentationFormat>
  <Paragraphs>28</Paragraphs>
  <Slides>12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Бросок по воротам – направление шайбы в сторону ворот соперника. </vt:lpstr>
      <vt:lpstr>Бросок в створ ворот – направление или движение шайбы в пространство (ворота соперника), ограниченное стойками и перекладиной (створ), после которого шайба либо заходит в него - пересекает линию ворот, либо могла зайти, если бы вратарь её не остановил.  </vt:lpstr>
      <vt:lpstr>Выброс шайбы из зоны, фиксируемый, как бросок в створ:</vt:lpstr>
      <vt:lpstr>Рикошет от игрока, при котором шайба, изначально направленная мимо ворот, меняет траекторию и движется в створ ворот, вынуждая вратаря вступить в игру и ликвидировать угрозу взятия ворот, фиксируется в статистике как бросок в створ, автором которого является хоккеист соперника, коснувшимся шайбы последним.</vt:lpstr>
      <vt:lpstr> Бросок мимо – это направление шайбы в сторону ворот, не попадающее под категорию заблокированных бросков, при котором траектория движения шайбы не лежит в створ ворот. Максимальное расстояние для бросков мимо фиксируется на ширину ворот по обе стороны от стоек и на высоту ворот вверх от перекладины.</vt:lpstr>
      <vt:lpstr>Презентация PowerPoint</vt:lpstr>
      <vt:lpstr>д) Бросок игроком атакующей команды, совершенный из пространства за линией ворот в зоне атаки, рассчитанный на отскок от вратаря, при котором вратарь фактически вступил в игру и коснулся шайбы, фиксируется как бросок в створ. </vt:lpstr>
      <vt:lpstr>е) Передача, выполненная игроком атакующей команды из пространства за линией ворот в зоне атаки, в район площади ворот и «пятачка», при котором вратарь фактически вступил в игру и коснулся шайбы (например, положил клюшку на лёд и изменил направление шайбы), не фиксируется как бросок в створ или бросок мимо.</vt:lpstr>
      <vt:lpstr>Презентация PowerPoint</vt:lpstr>
      <vt:lpstr>Презентация PowerPoint</vt:lpstr>
      <vt:lpstr>и) (Рекомендация). Если не представляется возможным визуально определить, направлена ли была отраженная шайба в створ ворот, то следует зафиксировать такой бросок "в пользу вратаря", то есть как бросок в створ.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Бросок по воротам – направление шайбы в сторону ворот соперника. Фиксируются следующие типы бросков: в створ, мимо, блокированные броски. В индивидуальную и командную статистику засчитываются только броски в створ, для вратарей – отраженные броски.</dc:title>
  <dc:creator>Денис</dc:creator>
  <cp:lastModifiedBy>Грибовский Никита</cp:lastModifiedBy>
  <cp:revision>10</cp:revision>
  <dcterms:created xsi:type="dcterms:W3CDTF">2026-05-18T11:55:04Z</dcterms:created>
  <dcterms:modified xsi:type="dcterms:W3CDTF">2026-07-17T11:35:28Z</dcterms:modified>
</cp:coreProperties>
</file>